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9" r:id="rId5"/>
    <p:sldMasterId id="2147483780" r:id="rId6"/>
    <p:sldMasterId id="2147483781" r:id="rId7"/>
    <p:sldMasterId id="214748378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</p:sldIdLst>
  <p:sldSz cy="13716000" cx="24377650"/>
  <p:notesSz cx="6858000" cy="9144000"/>
  <p:embeddedFontLst>
    <p:embeddedFont>
      <p:font typeface="Roboto Thin"/>
      <p:regular r:id="rId24"/>
      <p:bold r:id="rId25"/>
      <p:italic r:id="rId26"/>
      <p:boldItalic r:id="rId27"/>
    </p:embeddedFont>
    <p:embeddedFont>
      <p:font typeface="Roboto Black"/>
      <p:bold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Inconsolata"/>
      <p:regular r:id="rId34"/>
      <p:bold r:id="rId35"/>
    </p:embeddedFont>
    <p:embeddedFont>
      <p:font typeface="Pacifico"/>
      <p:regular r:id="rId36"/>
    </p:embeddedFont>
    <p:embeddedFont>
      <p:font typeface="Roboto Light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Amatic SC"/>
      <p:regular r:id="rId49"/>
      <p:bold r:id="rId50"/>
    </p:embeddedFont>
    <p:embeddedFont>
      <p:font typeface="Poppins"/>
      <p:regular r:id="rId51"/>
      <p:bold r:id="rId52"/>
      <p:italic r:id="rId53"/>
      <p:boldItalic r:id="rId54"/>
    </p:embeddedFont>
    <p:embeddedFont>
      <p:font typeface="Lato Light"/>
      <p:regular r:id="rId55"/>
      <p:bold r:id="rId56"/>
      <p:italic r:id="rId57"/>
      <p:boldItalic r:id="rId58"/>
    </p:embeddedFont>
    <p:embeddedFont>
      <p:font typeface="Poppins Medium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33D8C42-7AF0-451F-82FB-38201924A941}">
  <a:tblStyle styleId="{333D8C42-7AF0-451F-82FB-38201924A9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boldItalic.fntdata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44" Type="http://schemas.openxmlformats.org/officeDocument/2006/relationships/font" Target="fonts/HelveticaNeue-boldItalic.fntdata"/><Relationship Id="rId43" Type="http://schemas.openxmlformats.org/officeDocument/2006/relationships/font" Target="fonts/HelveticaNeue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AmaticSC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33" Type="http://schemas.openxmlformats.org/officeDocument/2006/relationships/font" Target="fonts/RobotoMedium-boldItalic.fntdata"/><Relationship Id="rId32" Type="http://schemas.openxmlformats.org/officeDocument/2006/relationships/font" Target="fonts/RobotoMedium-italic.fntdata"/><Relationship Id="rId35" Type="http://schemas.openxmlformats.org/officeDocument/2006/relationships/font" Target="fonts/Inconsolata-bold.fntdata"/><Relationship Id="rId34" Type="http://schemas.openxmlformats.org/officeDocument/2006/relationships/font" Target="fonts/Inconsolata-regular.fntdata"/><Relationship Id="rId37" Type="http://schemas.openxmlformats.org/officeDocument/2006/relationships/font" Target="fonts/RobotoLight-regular.fntdata"/><Relationship Id="rId36" Type="http://schemas.openxmlformats.org/officeDocument/2006/relationships/font" Target="fonts/Pacifico-regular.fntdata"/><Relationship Id="rId39" Type="http://schemas.openxmlformats.org/officeDocument/2006/relationships/font" Target="fonts/RobotoLight-italic.fntdata"/><Relationship Id="rId38" Type="http://schemas.openxmlformats.org/officeDocument/2006/relationships/font" Target="fonts/RobotoLight-bold.fntdata"/><Relationship Id="rId62" Type="http://schemas.openxmlformats.org/officeDocument/2006/relationships/font" Target="fonts/PoppinsMedium-boldItalic.fntdata"/><Relationship Id="rId61" Type="http://schemas.openxmlformats.org/officeDocument/2006/relationships/font" Target="fonts/PoppinsMedium-italic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font" Target="fonts/RobotoThin-regular.fntdata"/><Relationship Id="rId23" Type="http://schemas.openxmlformats.org/officeDocument/2006/relationships/slide" Target="slides/slide14.xml"/><Relationship Id="rId60" Type="http://schemas.openxmlformats.org/officeDocument/2006/relationships/font" Target="fonts/PoppinsMedium-bold.fntdata"/><Relationship Id="rId26" Type="http://schemas.openxmlformats.org/officeDocument/2006/relationships/font" Target="fonts/RobotoThin-italic.fntdata"/><Relationship Id="rId25" Type="http://schemas.openxmlformats.org/officeDocument/2006/relationships/font" Target="fonts/RobotoThin-bold.fntdata"/><Relationship Id="rId28" Type="http://schemas.openxmlformats.org/officeDocument/2006/relationships/font" Target="fonts/RobotoBlack-bold.fntdata"/><Relationship Id="rId27" Type="http://schemas.openxmlformats.org/officeDocument/2006/relationships/font" Target="fonts/RobotoThin-boldItalic.fntdata"/><Relationship Id="rId29" Type="http://schemas.openxmlformats.org/officeDocument/2006/relationships/font" Target="fonts/RobotoBlack-boldItalic.fntdata"/><Relationship Id="rId51" Type="http://schemas.openxmlformats.org/officeDocument/2006/relationships/font" Target="fonts/Poppins-regular.fntdata"/><Relationship Id="rId50" Type="http://schemas.openxmlformats.org/officeDocument/2006/relationships/font" Target="fonts/AmaticSC-bold.fntdata"/><Relationship Id="rId53" Type="http://schemas.openxmlformats.org/officeDocument/2006/relationships/font" Target="fonts/Poppins-italic.fntdata"/><Relationship Id="rId52" Type="http://schemas.openxmlformats.org/officeDocument/2006/relationships/font" Target="fonts/Poppins-bold.fntdata"/><Relationship Id="rId11" Type="http://schemas.openxmlformats.org/officeDocument/2006/relationships/slide" Target="slides/slide2.xml"/><Relationship Id="rId55" Type="http://schemas.openxmlformats.org/officeDocument/2006/relationships/font" Target="fonts/LatoLight-regular.fntdata"/><Relationship Id="rId10" Type="http://schemas.openxmlformats.org/officeDocument/2006/relationships/slide" Target="slides/slide1.xml"/><Relationship Id="rId54" Type="http://schemas.openxmlformats.org/officeDocument/2006/relationships/font" Target="fonts/Poppins-boldItalic.fntdata"/><Relationship Id="rId13" Type="http://schemas.openxmlformats.org/officeDocument/2006/relationships/slide" Target="slides/slide4.xml"/><Relationship Id="rId57" Type="http://schemas.openxmlformats.org/officeDocument/2006/relationships/font" Target="fonts/LatoLight-italic.fntdata"/><Relationship Id="rId12" Type="http://schemas.openxmlformats.org/officeDocument/2006/relationships/slide" Target="slides/slide3.xml"/><Relationship Id="rId56" Type="http://schemas.openxmlformats.org/officeDocument/2006/relationships/font" Target="fonts/LatoLight-bold.fntdata"/><Relationship Id="rId15" Type="http://schemas.openxmlformats.org/officeDocument/2006/relationships/slide" Target="slides/slide6.xml"/><Relationship Id="rId59" Type="http://schemas.openxmlformats.org/officeDocument/2006/relationships/font" Target="fonts/PoppinsMedium-regular.fntdata"/><Relationship Id="rId14" Type="http://schemas.openxmlformats.org/officeDocument/2006/relationships/slide" Target="slides/slide5.xml"/><Relationship Id="rId58" Type="http://schemas.openxmlformats.org/officeDocument/2006/relationships/font" Target="fonts/LatoLight-bold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0" name="Google Shape;2400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Scott: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8bd883d690_0_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8bd883d69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104092022e8_2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Google Shape;2421;g104092022e8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g104092022e8_2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8bd883d690_5_3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6" name="Google Shape;2346;g8bd883d690_5_3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Anthony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Anthony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Tristen - WordPress uses various methods to produce a Username based on </a:t>
            </a:r>
            <a:r>
              <a:rPr lang="en-US"/>
              <a:t>publicly</a:t>
            </a:r>
            <a:r>
              <a:rPr lang="en-US"/>
              <a:t> accessible data. This WPScan command </a:t>
            </a:r>
            <a:r>
              <a:rPr lang="en-US"/>
              <a:t>uses Rest API to attack the websites outdated Wordpress version, which allows us to enumerate its users.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8bd883d690_0_4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8bd883d6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Zach The Butter Claimer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4.png"/><Relationship Id="rId3" Type="http://schemas.openxmlformats.org/officeDocument/2006/relationships/image" Target="../media/image122.png"/><Relationship Id="rId4" Type="http://schemas.openxmlformats.org/officeDocument/2006/relationships/image" Target="../media/image126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4.png"/><Relationship Id="rId3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7.png"/><Relationship Id="rId3" Type="http://schemas.openxmlformats.org/officeDocument/2006/relationships/image" Target="../media/image130.png"/><Relationship Id="rId4" Type="http://schemas.openxmlformats.org/officeDocument/2006/relationships/image" Target="../media/image136.png"/><Relationship Id="rId5" Type="http://schemas.openxmlformats.org/officeDocument/2006/relationships/image" Target="../media/image139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2.png"/><Relationship Id="rId3" Type="http://schemas.openxmlformats.org/officeDocument/2006/relationships/image" Target="../media/image140.png"/><Relationship Id="rId4" Type="http://schemas.openxmlformats.org/officeDocument/2006/relationships/image" Target="../media/image138.png"/><Relationship Id="rId5" Type="http://schemas.openxmlformats.org/officeDocument/2006/relationships/image" Target="../media/image13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9.png"/><Relationship Id="rId3" Type="http://schemas.openxmlformats.org/officeDocument/2006/relationships/image" Target="../media/image141.png"/><Relationship Id="rId4" Type="http://schemas.openxmlformats.org/officeDocument/2006/relationships/image" Target="../media/image148.png"/><Relationship Id="rId5" Type="http://schemas.openxmlformats.org/officeDocument/2006/relationships/image" Target="../media/image143.png"/><Relationship Id="rId6" Type="http://schemas.openxmlformats.org/officeDocument/2006/relationships/image" Target="../media/image146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9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4.png"/><Relationship Id="rId6" Type="http://schemas.openxmlformats.org/officeDocument/2006/relationships/image" Target="../media/image146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6.png"/><Relationship Id="rId3" Type="http://schemas.openxmlformats.org/officeDocument/2006/relationships/image" Target="../media/image155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8.png"/><Relationship Id="rId3" Type="http://schemas.openxmlformats.org/officeDocument/2006/relationships/image" Target="../media/image163.png"/><Relationship Id="rId4" Type="http://schemas.openxmlformats.org/officeDocument/2006/relationships/image" Target="../media/image154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9.png"/><Relationship Id="rId3" Type="http://schemas.openxmlformats.org/officeDocument/2006/relationships/image" Target="../media/image159.png"/><Relationship Id="rId4" Type="http://schemas.openxmlformats.org/officeDocument/2006/relationships/image" Target="../media/image167.png"/><Relationship Id="rId5" Type="http://schemas.openxmlformats.org/officeDocument/2006/relationships/image" Target="../media/image164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9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1.png"/><Relationship Id="rId3" Type="http://schemas.openxmlformats.org/officeDocument/2006/relationships/image" Target="../media/image175.png"/><Relationship Id="rId4" Type="http://schemas.openxmlformats.org/officeDocument/2006/relationships/image" Target="../media/image162.png"/><Relationship Id="rId5" Type="http://schemas.openxmlformats.org/officeDocument/2006/relationships/image" Target="../media/image178.png"/><Relationship Id="rId6" Type="http://schemas.openxmlformats.org/officeDocument/2006/relationships/image" Target="../media/image168.png"/><Relationship Id="rId7" Type="http://schemas.openxmlformats.org/officeDocument/2006/relationships/image" Target="../media/image17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0.png"/><Relationship Id="rId3" Type="http://schemas.openxmlformats.org/officeDocument/2006/relationships/image" Target="../media/image169.png"/><Relationship Id="rId4" Type="http://schemas.openxmlformats.org/officeDocument/2006/relationships/image" Target="../media/image165.png"/><Relationship Id="rId5" Type="http://schemas.openxmlformats.org/officeDocument/2006/relationships/image" Target="../media/image174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9.png"/><Relationship Id="rId3" Type="http://schemas.openxmlformats.org/officeDocument/2006/relationships/image" Target="../media/image181.png"/><Relationship Id="rId4" Type="http://schemas.openxmlformats.org/officeDocument/2006/relationships/image" Target="../media/image187.png"/><Relationship Id="rId5" Type="http://schemas.openxmlformats.org/officeDocument/2006/relationships/image" Target="../media/image190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6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2.png"/><Relationship Id="rId6" Type="http://schemas.openxmlformats.org/officeDocument/2006/relationships/image" Target="../media/image177.png"/><Relationship Id="rId7" Type="http://schemas.openxmlformats.org/officeDocument/2006/relationships/image" Target="../media/image186.png"/><Relationship Id="rId8" Type="http://schemas.openxmlformats.org/officeDocument/2006/relationships/image" Target="../media/image196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3.png"/><Relationship Id="rId3" Type="http://schemas.openxmlformats.org/officeDocument/2006/relationships/image" Target="../media/image185.png"/><Relationship Id="rId4" Type="http://schemas.openxmlformats.org/officeDocument/2006/relationships/image" Target="../media/image184.png"/><Relationship Id="rId5" Type="http://schemas.openxmlformats.org/officeDocument/2006/relationships/image" Target="../media/image192.png"/><Relationship Id="rId6" Type="http://schemas.openxmlformats.org/officeDocument/2006/relationships/image" Target="../media/image191.png"/><Relationship Id="rId7" Type="http://schemas.openxmlformats.org/officeDocument/2006/relationships/image" Target="../media/image193.png"/><Relationship Id="rId8" Type="http://schemas.openxmlformats.org/officeDocument/2006/relationships/image" Target="../media/image189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9.png"/><Relationship Id="rId3" Type="http://schemas.openxmlformats.org/officeDocument/2006/relationships/image" Target="../media/image194.png"/><Relationship Id="rId4" Type="http://schemas.openxmlformats.org/officeDocument/2006/relationships/image" Target="../media/image201.png"/><Relationship Id="rId5" Type="http://schemas.openxmlformats.org/officeDocument/2006/relationships/image" Target="../media/image200.png"/><Relationship Id="rId6" Type="http://schemas.openxmlformats.org/officeDocument/2006/relationships/image" Target="../media/image199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9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8.png"/><Relationship Id="rId3" Type="http://schemas.openxmlformats.org/officeDocument/2006/relationships/image" Target="../media/image188.png"/><Relationship Id="rId4" Type="http://schemas.openxmlformats.org/officeDocument/2006/relationships/image" Target="../media/image197.png"/><Relationship Id="rId9" Type="http://schemas.openxmlformats.org/officeDocument/2006/relationships/image" Target="../media/image207.png"/><Relationship Id="rId5" Type="http://schemas.openxmlformats.org/officeDocument/2006/relationships/image" Target="../media/image203.png"/><Relationship Id="rId6" Type="http://schemas.openxmlformats.org/officeDocument/2006/relationships/image" Target="../media/image195.png"/><Relationship Id="rId7" Type="http://schemas.openxmlformats.org/officeDocument/2006/relationships/image" Target="../media/image205.png"/><Relationship Id="rId8" Type="http://schemas.openxmlformats.org/officeDocument/2006/relationships/image" Target="../media/image204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3.png"/><Relationship Id="rId3" Type="http://schemas.openxmlformats.org/officeDocument/2006/relationships/image" Target="../media/image209.png"/><Relationship Id="rId4" Type="http://schemas.openxmlformats.org/officeDocument/2006/relationships/image" Target="../media/image208.png"/><Relationship Id="rId9" Type="http://schemas.openxmlformats.org/officeDocument/2006/relationships/image" Target="../media/image212.png"/><Relationship Id="rId5" Type="http://schemas.openxmlformats.org/officeDocument/2006/relationships/image" Target="../media/image202.png"/><Relationship Id="rId6" Type="http://schemas.openxmlformats.org/officeDocument/2006/relationships/image" Target="../media/image206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3.png"/><Relationship Id="rId3" Type="http://schemas.openxmlformats.org/officeDocument/2006/relationships/image" Target="../media/image224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3.png"/><Relationship Id="rId3" Type="http://schemas.openxmlformats.org/officeDocument/2006/relationships/image" Target="../media/image215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0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5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5.png"/><Relationship Id="rId3" Type="http://schemas.openxmlformats.org/officeDocument/2006/relationships/image" Target="../media/image228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4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3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image" Target="../media/image5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60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Relationship Id="rId7" Type="http://schemas.openxmlformats.org/officeDocument/2006/relationships/image" Target="../media/image6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66.png"/><Relationship Id="rId4" Type="http://schemas.openxmlformats.org/officeDocument/2006/relationships/image" Target="../media/image69.png"/><Relationship Id="rId5" Type="http://schemas.openxmlformats.org/officeDocument/2006/relationships/image" Target="../media/image6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1.png"/><Relationship Id="rId5" Type="http://schemas.openxmlformats.org/officeDocument/2006/relationships/image" Target="../media/image70.png"/><Relationship Id="rId6" Type="http://schemas.openxmlformats.org/officeDocument/2006/relationships/image" Target="../media/image72.png"/><Relationship Id="rId7" Type="http://schemas.openxmlformats.org/officeDocument/2006/relationships/image" Target="../media/image81.png"/><Relationship Id="rId8" Type="http://schemas.openxmlformats.org/officeDocument/2006/relationships/image" Target="../media/image7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Relationship Id="rId3" Type="http://schemas.openxmlformats.org/officeDocument/2006/relationships/image" Target="../media/image67.png"/><Relationship Id="rId4" Type="http://schemas.openxmlformats.org/officeDocument/2006/relationships/image" Target="../media/image78.png"/><Relationship Id="rId5" Type="http://schemas.openxmlformats.org/officeDocument/2006/relationships/image" Target="../media/image74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91.png"/><Relationship Id="rId4" Type="http://schemas.openxmlformats.org/officeDocument/2006/relationships/image" Target="../media/image88.png"/><Relationship Id="rId5" Type="http://schemas.openxmlformats.org/officeDocument/2006/relationships/image" Target="../media/image92.png"/><Relationship Id="rId6" Type="http://schemas.openxmlformats.org/officeDocument/2006/relationships/image" Target="../media/image10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3.png"/><Relationship Id="rId3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89.png"/><Relationship Id="rId5" Type="http://schemas.openxmlformats.org/officeDocument/2006/relationships/image" Target="../media/image85.png"/><Relationship Id="rId6" Type="http://schemas.openxmlformats.org/officeDocument/2006/relationships/image" Target="../media/image93.png"/><Relationship Id="rId7" Type="http://schemas.openxmlformats.org/officeDocument/2006/relationships/image" Target="../media/image84.png"/><Relationship Id="rId8" Type="http://schemas.openxmlformats.org/officeDocument/2006/relationships/image" Target="../media/image8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Relationship Id="rId3" Type="http://schemas.openxmlformats.org/officeDocument/2006/relationships/image" Target="../media/image95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Relationship Id="rId5" Type="http://schemas.openxmlformats.org/officeDocument/2006/relationships/image" Target="../media/image98.png"/><Relationship Id="rId6" Type="http://schemas.openxmlformats.org/officeDocument/2006/relationships/image" Target="../media/image96.png"/><Relationship Id="rId7" Type="http://schemas.openxmlformats.org/officeDocument/2006/relationships/image" Target="../media/image99.png"/><Relationship Id="rId8" Type="http://schemas.openxmlformats.org/officeDocument/2006/relationships/image" Target="../media/image10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6.png"/><Relationship Id="rId3" Type="http://schemas.openxmlformats.org/officeDocument/2006/relationships/image" Target="../media/image108.png"/><Relationship Id="rId4" Type="http://schemas.openxmlformats.org/officeDocument/2006/relationships/image" Target="../media/image157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6.png"/><Relationship Id="rId3" Type="http://schemas.openxmlformats.org/officeDocument/2006/relationships/image" Target="../media/image108.png"/><Relationship Id="rId4" Type="http://schemas.openxmlformats.org/officeDocument/2006/relationships/image" Target="../media/image13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6.png"/><Relationship Id="rId3" Type="http://schemas.openxmlformats.org/officeDocument/2006/relationships/image" Target="../media/image108.png"/><Relationship Id="rId4" Type="http://schemas.openxmlformats.org/officeDocument/2006/relationships/image" Target="../media/image14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6.png"/><Relationship Id="rId3" Type="http://schemas.openxmlformats.org/officeDocument/2006/relationships/image" Target="../media/image108.png"/><Relationship Id="rId4" Type="http://schemas.openxmlformats.org/officeDocument/2006/relationships/image" Target="../media/image13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5.png"/><Relationship Id="rId3" Type="http://schemas.openxmlformats.org/officeDocument/2006/relationships/image" Target="../media/image13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Relationship Id="rId3" Type="http://schemas.openxmlformats.org/officeDocument/2006/relationships/image" Target="../media/image16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0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Relationship Id="rId3" Type="http://schemas.openxmlformats.org/officeDocument/2006/relationships/image" Target="../media/image119.png"/><Relationship Id="rId4" Type="http://schemas.openxmlformats.org/officeDocument/2006/relationships/image" Target="../media/image166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5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Relationship Id="rId3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6" name="Google Shape;1596;p10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8" name="Google Shape;1598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10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4" name="Google Shape;1604;p104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9" name="Google Shape;1609;p104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4" name="Google Shape;1614;p104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9" name="Google Shape;1619;p104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4" name="Google Shape;1624;p104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9" name="Google Shape;1629;p104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4" name="Google Shape;1634;p104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7" name="Google Shape;1637;p10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9" name="Google Shape;1639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10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6" name="Google Shape;1646;p105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1" name="Google Shape;1651;p105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105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1" name="Google Shape;1661;p105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6" name="Google Shape;1666;p105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105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6" name="Google Shape;1676;p105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1" name="Google Shape;1681;p105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4" name="Google Shape;1684;p10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10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106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8" name="Google Shape;1698;p106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3" name="Google Shape;1703;p106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8" name="Google Shape;1708;p106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3" name="Google Shape;1713;p106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8" name="Google Shape;1718;p106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3" name="Google Shape;1723;p106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8" name="Google Shape;1728;p106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31" name="Google Shape;1731;p10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3" name="Google Shape;1733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5" name="Google Shape;1735;p10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07"/>
          <p:cNvSpPr txBox="1"/>
          <p:nvPr>
            <p:ph idx="3" type="subTitle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07"/>
          <p:cNvSpPr txBox="1"/>
          <p:nvPr>
            <p:ph idx="4" type="subTitle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0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5" name="Google Shape;1755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7" name="Google Shape;1757;p10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8" name="Google Shape;1758;p108"/>
          <p:cNvSpPr txBox="1"/>
          <p:nvPr>
            <p:ph idx="2" type="subTitle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08"/>
          <p:cNvSpPr txBox="1"/>
          <p:nvPr>
            <p:ph idx="3" type="subTitle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66" name="Google Shape;1766;p10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10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09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7" name="Google Shape;1787;p109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8" name="Google Shape;1788;p109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9" name="Google Shape;1789;p109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0" name="Google Shape;1790;p109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4" name="Google Shape;1794;p11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11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9" name="Google Shape;1799;p110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10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4" name="Google Shape;1804;p110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5" name="Google Shape;1805;p110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3" name="Google Shape;1813;p11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5" name="Google Shape;1815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11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8" name="Google Shape;1818;p111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11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3" name="Google Shape;1823;p111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4" name="Google Shape;1824;p111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1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2" name="Google Shape;1832;p11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4" name="Google Shape;1834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6" name="Google Shape;1836;p11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7" name="Google Shape;1837;p112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12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2" name="Google Shape;1842;p112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3" name="Google Shape;1843;p112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1" name="Google Shape;1851;p1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3" name="Google Shape;1853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5" name="Google Shape;1855;p1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6" name="Google Shape;1856;p11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1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1" name="Google Shape;1861;p11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2" name="Google Shape;1862;p11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0" name="Google Shape;1870;p11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2" name="Google Shape;1872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4" name="Google Shape;1874;p1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5" name="Google Shape;1875;p114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1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0" name="Google Shape;1880;p114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1" name="Google Shape;1881;p114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1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1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2" name="Google Shape;1892;p11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4" name="Google Shape;1894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6" name="Google Shape;1896;p11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7" name="Google Shape;1897;p115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15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2" name="Google Shape;1902;p115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3" name="Google Shape;1903;p115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15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4" name="Google Shape;1914;p1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1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9" name="Google Shape;1919;p116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16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4" name="Google Shape;1924;p116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5" name="Google Shape;1925;p116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16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36" name="Google Shape;1936;p11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8" name="Google Shape;1938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0" name="Google Shape;1940;p1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1" name="Google Shape;1941;p11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6" name="Google Shape;1946;p11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7" name="Google Shape;1947;p11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58" name="Google Shape;1958;p1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0" name="Google Shape;1960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2" name="Google Shape;1962;p1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3" name="Google Shape;1963;p118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8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0" name="Google Shape;1970;p118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1" name="Google Shape;1971;p118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2" name="Google Shape;1972;p118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3" name="Google Shape;1973;p118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3" name="Google Shape;1983;p11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5" name="Google Shape;1985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7" name="Google Shape;1987;p1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8" name="Google Shape;1988;p119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19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5" name="Google Shape;1995;p119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6" name="Google Shape;1996;p119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7" name="Google Shape;1997;p119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8" name="Google Shape;1998;p119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2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8" name="Google Shape;2008;p12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0" name="Google Shape;2010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2" name="Google Shape;2012;p12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3" name="Google Shape;2013;p120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120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0" name="Google Shape;2020;p120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1" name="Google Shape;2021;p120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2" name="Google Shape;2022;p120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3" name="Google Shape;2023;p120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2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3" name="Google Shape;2033;p12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5" name="Google Shape;2035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7" name="Google Shape;2037;p12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8" name="Google Shape;2038;p12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2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5" name="Google Shape;2045;p12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6" name="Google Shape;2046;p12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7" name="Google Shape;2047;p12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8" name="Google Shape;2048;p12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58" name="Google Shape;2058;p12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0" name="Google Shape;2060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2" name="Google Shape;2062;p12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3" name="Google Shape;2063;p122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22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22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22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122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22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22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6" name="Google Shape;2086;p1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8" name="Google Shape;2088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0" name="Google Shape;2090;p1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1" name="Google Shape;2091;p123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23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23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23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23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23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23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4" name="Google Shape;2114;p1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6" name="Google Shape;2116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8" name="Google Shape;2118;p1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9" name="Google Shape;2119;p124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24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24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24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24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24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24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1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2" name="Google Shape;2142;p1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4" name="Google Shape;2144;p1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6" name="Google Shape;2146;p1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7" name="Google Shape;2147;p12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2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2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2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2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2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2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69" name="Google Shape;2169;p1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1" name="Google Shape;2171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3" name="Google Shape;2173;p1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6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26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6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26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26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26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26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26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0" name="Google Shape;2200;p1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2" name="Google Shape;2202;p1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4" name="Google Shape;2204;p1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27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127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27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27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27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27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27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127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1" name="Google Shape;2231;p1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3" name="Google Shape;2233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5" name="Google Shape;2235;p1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28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28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28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28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28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28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28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28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2" name="Google Shape;2262;p1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4" name="Google Shape;2264;p1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6" name="Google Shape;2266;p1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2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2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2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2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2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2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29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2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/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94" name="Google Shape;2294;p1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1" name="Google Shape;1321;p84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2" name="Google Shape;1322;p84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0" name="Google Shape;1330;p8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1" name="Google Shape;1331;p8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0" name="Google Shape;1340;p8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1" name="Google Shape;1341;p8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1" name="Google Shape;1351;p8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2" name="Google Shape;1352;p8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7" name="Google Shape;1357;p88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3" name="Google Shape;1363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7" name="Google Shape;1367;p9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9" name="Google Shape;1369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1" name="Google Shape;1371;p9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2" name="Google Shape;1372;p90"/>
          <p:cNvSpPr txBox="1"/>
          <p:nvPr>
            <p:ph idx="3" type="body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6" name="Google Shape;1376;p91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7" name="Google Shape;1377;p91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8" name="Google Shape;1378;p91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9" name="Google Shape;1379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2" name="Google Shape;1382;p91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8" name="Google Shape;1408;p94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4" name="Google Shape;1414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5" name="Google Shape;1415;p95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7" name="Google Shape;1417;p95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8" name="Google Shape;1418;p9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5" name="Google Shape;1425;p96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1" name="Google Shape;1431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3" name="Google Shape;1433;p97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34" name="Google Shape;1434;p97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5" name="Google Shape;1435;p97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9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9" name="Google Shape;1449;p98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2" name="Google Shape;1452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6" name="Google Shape;1456;p99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99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9" name="Google Shape;1459;p9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63" name="Google Shape;1463;p10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5" name="Google Shape;1465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7" name="Google Shape;1467;p10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100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00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5" name="Google Shape;1485;p100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6" name="Google Shape;1486;p100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0" name="Google Shape;1490;p10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2" name="Google Shape;1492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4" name="Google Shape;1494;p10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7" name="Google Shape;1507;p101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01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2" name="Google Shape;1512;p101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3" name="Google Shape;1513;p101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01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22" name="Google Shape;1522;p10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4" name="Google Shape;1524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6" name="Google Shape;1526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0" name="Google Shape;1530;p10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1" name="Google Shape;1551;p102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2" name="Google Shape;1552;p102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3" name="Google Shape;1553;p102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4" name="Google Shape;1554;p102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5" name="Google Shape;1555;p102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0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9" name="Google Shape;1559;p10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1" name="Google Shape;1561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10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103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8" name="Google Shape;1588;p103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9" name="Google Shape;1589;p103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0" name="Google Shape;1590;p103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1" name="Google Shape;1591;p10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2" name="Google Shape;1592;p103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3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theme" Target="../theme/theme4.xml"/><Relationship Id="rId21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9.xml"/><Relationship Id="rId42" Type="http://schemas.openxmlformats.org/officeDocument/2006/relationships/slideLayout" Target="../slideLayouts/slideLayout121.xml"/><Relationship Id="rId41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123.xml"/><Relationship Id="rId43" Type="http://schemas.openxmlformats.org/officeDocument/2006/relationships/slideLayout" Target="../slideLayouts/slideLayout122.xml"/><Relationship Id="rId46" Type="http://schemas.openxmlformats.org/officeDocument/2006/relationships/slideLayout" Target="../slideLayouts/slideLayout125.xml"/><Relationship Id="rId45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48" Type="http://schemas.openxmlformats.org/officeDocument/2006/relationships/slideLayout" Target="../slideLayouts/slideLayout127.xml"/><Relationship Id="rId47" Type="http://schemas.openxmlformats.org/officeDocument/2006/relationships/slideLayout" Target="../slideLayouts/slideLayout126.xml"/><Relationship Id="rId49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11.xml"/><Relationship Id="rId35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13.xml"/><Relationship Id="rId37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18.xml"/><Relationship Id="rId38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130.xml"/><Relationship Id="rId50" Type="http://schemas.openxmlformats.org/officeDocument/2006/relationships/slideLayout" Target="../slideLayouts/slideLayout129.xml"/><Relationship Id="rId53" Type="http://schemas.openxmlformats.org/officeDocument/2006/relationships/theme" Target="../theme/theme5.xml"/><Relationship Id="rId5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0.png"/><Relationship Id="rId4" Type="http://schemas.openxmlformats.org/officeDocument/2006/relationships/image" Target="../media/image2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/>
          <p:nvPr>
            <p:ph type="title"/>
          </p:nvPr>
        </p:nvSpPr>
        <p:spPr>
          <a:xfrm>
            <a:off x="-32725" y="5424275"/>
            <a:ext cx="24443100" cy="45591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Attack,</a:t>
            </a:r>
            <a:r>
              <a:rPr lang="en-US" sz="6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68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Defense</a:t>
            </a:r>
            <a:r>
              <a:rPr lang="en-US" sz="6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 &amp; </a:t>
            </a:r>
            <a:r>
              <a:rPr lang="en-US" sz="68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Analysis of a Vulnerable Network</a:t>
            </a:r>
            <a:endParaRPr sz="68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solidFill>
                  <a:srgbClr val="4F91E8"/>
                </a:solidFill>
                <a:latin typeface="Roboto"/>
                <a:ea typeface="Roboto"/>
                <a:cs typeface="Roboto"/>
                <a:sym typeface="Roboto"/>
              </a:rPr>
              <a:t>Team</a:t>
            </a:r>
            <a:r>
              <a:rPr lang="en-US" sz="6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68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SIEM</a:t>
            </a:r>
            <a:r>
              <a:rPr lang="en-US" sz="6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6800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Sh</a:t>
            </a:r>
            <a:r>
              <a:rPr lang="en-US" sz="6800">
                <a:solidFill>
                  <a:srgbClr val="4F91E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6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dy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14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97" name="Google Shape;2397;p145"/>
          <p:cNvSpPr txBox="1"/>
          <p:nvPr>
            <p:ph type="title"/>
          </p:nvPr>
        </p:nvSpPr>
        <p:spPr>
          <a:xfrm>
            <a:off x="10637300" y="10674250"/>
            <a:ext cx="14544900" cy="1181400"/>
          </a:xfrm>
          <a:prstGeom prst="rect">
            <a:avLst/>
          </a:prstGeom>
        </p:spPr>
        <p:txBody>
          <a:bodyPr anchorCtr="0" anchor="t" bIns="91375" lIns="182825" spcFirstLastPara="1" rIns="182825" wrap="square" tIns="91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0">
                <a:solidFill>
                  <a:srgbClr val="FF0000"/>
                </a:solidFill>
              </a:rPr>
              <a:t>Avoiding Detection</a:t>
            </a:r>
            <a:endParaRPr b="1" sz="9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1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Stealth Exploitation of Vulnerable Wordpress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3" name="Google Shape;2403;p1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4" name="Google Shape;2404;p146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</a:t>
            </a:r>
            <a:endParaRPr sz="4400">
              <a:solidFill>
                <a:schemeClr val="dk1"/>
              </a:solidFill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➔"/>
            </a:pPr>
            <a:r>
              <a:rPr lang="en-US" sz="4000">
                <a:solidFill>
                  <a:schemeClr val="dk1"/>
                </a:solidFill>
              </a:rPr>
              <a:t>WHEN count() GROUPED OVER top 5 'http.response.status_code' IS ABOVE 400 FOR THE LAST 5 minutes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➔"/>
            </a:pPr>
            <a:r>
              <a:rPr lang="en-US" sz="4000">
                <a:solidFill>
                  <a:schemeClr val="dk1"/>
                </a:solidFill>
              </a:rPr>
              <a:t>http.response.status_code (Excessive HTTP Errors)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</a:t>
            </a:r>
            <a:endParaRPr sz="4400">
              <a:solidFill>
                <a:schemeClr val="dk1"/>
              </a:solidFill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➔"/>
            </a:pPr>
            <a:r>
              <a:rPr lang="en-US" sz="4000">
                <a:solidFill>
                  <a:schemeClr val="dk1"/>
                </a:solidFill>
              </a:rPr>
              <a:t>Above 400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➔"/>
            </a:pPr>
            <a:r>
              <a:rPr lang="en-US" sz="4400">
                <a:solidFill>
                  <a:schemeClr val="dk1"/>
                </a:solidFill>
              </a:rPr>
              <a:t>Spread out the time of the attack, 50 attempts in 1 minute. 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1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Stealth Exploitation of Local File Inclusion (LFI)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1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1" name="Google Shape;2411;p147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</a:t>
            </a:r>
            <a:r>
              <a:rPr lang="en-US" sz="4400">
                <a:solidFill>
                  <a:schemeClr val="dk1"/>
                </a:solidFill>
              </a:rPr>
              <a:t>lerts detect this exploit? </a:t>
            </a:r>
            <a:endParaRPr sz="4400">
              <a:solidFill>
                <a:schemeClr val="dk1"/>
              </a:solidFill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➔"/>
            </a:pPr>
            <a:r>
              <a:rPr lang="en-US" sz="4000">
                <a:solidFill>
                  <a:schemeClr val="dk1"/>
                </a:solidFill>
              </a:rPr>
              <a:t>WHEN sum()OF http.request.bytes OVER all documents IS ABOVE 3500 FOR THE LAST 30 seconds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➔"/>
            </a:pPr>
            <a:r>
              <a:rPr lang="en-US" sz="4000">
                <a:solidFill>
                  <a:schemeClr val="dk1"/>
                </a:solidFill>
              </a:rPr>
              <a:t>http.request.bytes 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</a:t>
            </a:r>
            <a:r>
              <a:rPr lang="en-US" sz="4400">
                <a:solidFill>
                  <a:schemeClr val="dk1"/>
                </a:solidFill>
              </a:rPr>
              <a:t>resholds do they fire at?</a:t>
            </a:r>
            <a:endParaRPr sz="4400">
              <a:solidFill>
                <a:schemeClr val="dk1"/>
              </a:solidFill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➔"/>
            </a:pPr>
            <a:r>
              <a:rPr lang="en-US" sz="4000">
                <a:solidFill>
                  <a:schemeClr val="dk1"/>
                </a:solidFill>
              </a:rPr>
              <a:t>Above 3500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endParaRPr sz="4400">
              <a:solidFill>
                <a:schemeClr val="dk1"/>
              </a:solidFill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➔"/>
            </a:pPr>
            <a:r>
              <a:rPr lang="en-US" sz="4000">
                <a:solidFill>
                  <a:schemeClr val="dk1"/>
                </a:solidFill>
              </a:rPr>
              <a:t>Limit size of gathering less than 3500 bytes every 30 seconds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</a:t>
            </a:r>
            <a:r>
              <a:rPr lang="en-US"/>
              <a:t> </a:t>
            </a:r>
            <a:r>
              <a:rPr lang="en-US">
                <a:solidFill>
                  <a:schemeClr val="dk1"/>
                </a:solidFill>
              </a:rPr>
              <a:t>Directory Exploration</a:t>
            </a:r>
            <a:endParaRPr/>
          </a:p>
        </p:txBody>
      </p:sp>
      <p:sp>
        <p:nvSpPr>
          <p:cNvPr id="2417" name="Google Shape;2417;p1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8" name="Google Shape;2418;p14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</a:t>
            </a:r>
            <a:endParaRPr sz="4400">
              <a:solidFill>
                <a:schemeClr val="dk1"/>
              </a:solidFill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➔"/>
            </a:pPr>
            <a:r>
              <a:rPr lang="en-US" sz="4000">
                <a:solidFill>
                  <a:schemeClr val="dk1"/>
                </a:solidFill>
              </a:rPr>
              <a:t>WHEN max() OF system.process.cpu.total.pct OVER all documents IS ABOVE 0.5 FOR THE LAST 5 minutes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➔"/>
            </a:pPr>
            <a:r>
              <a:rPr lang="en-US" sz="4000">
                <a:solidFill>
                  <a:schemeClr val="dk1"/>
                </a:solidFill>
              </a:rPr>
              <a:t>system.process.cpu.total.pct (Total CPU Usage)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</a:t>
            </a:r>
            <a:endParaRPr sz="4400">
              <a:solidFill>
                <a:schemeClr val="dk1"/>
              </a:solidFill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➔"/>
            </a:pPr>
            <a:r>
              <a:rPr lang="en-US" sz="4000">
                <a:solidFill>
                  <a:schemeClr val="dk1"/>
                </a:solidFill>
              </a:rPr>
              <a:t>0.5 (50%)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endParaRPr sz="4400">
              <a:solidFill>
                <a:schemeClr val="dk1"/>
              </a:solidFill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➔"/>
            </a:pPr>
            <a:r>
              <a:rPr lang="en-US" sz="4000">
                <a:solidFill>
                  <a:schemeClr val="dk1"/>
                </a:solidFill>
              </a:rPr>
              <a:t>Utilizing Google Dorking to find “invisible” directories and/or text documents that can provide information without setting off any alarms.</a:t>
            </a:r>
            <a:endParaRPr b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p1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1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7" name="Google Shape;2427;p1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8" name="Google Shape;2428;p149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2429" name="Google Shape;2429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012"/>
            <a:ext cx="24377651" cy="13733888"/>
          </a:xfrm>
          <a:prstGeom prst="rect">
            <a:avLst/>
          </a:prstGeom>
          <a:noFill/>
          <a:ln>
            <a:noFill/>
          </a:ln>
        </p:spPr>
      </p:pic>
      <p:sp>
        <p:nvSpPr>
          <p:cNvPr id="2430" name="Google Shape;2430;p149"/>
          <p:cNvSpPr txBox="1"/>
          <p:nvPr/>
        </p:nvSpPr>
        <p:spPr>
          <a:xfrm>
            <a:off x="11218450" y="5987038"/>
            <a:ext cx="3255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FF0000"/>
                </a:solidFill>
                <a:latin typeface="Pacifico"/>
                <a:ea typeface="Pacifico"/>
                <a:cs typeface="Pacifico"/>
                <a:sym typeface="Pacifico"/>
              </a:rPr>
              <a:t>Fin</a:t>
            </a:r>
            <a:endParaRPr sz="10000">
              <a:solidFill>
                <a:srgbClr val="FF000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1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3" name="Google Shape;2333;p1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4" name="Google Shape;2334;p1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5" name="Google Shape;2335;p137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Network Topology &amp; Critical Vulnerabilities</a:t>
            </a:r>
            <a:endParaRPr b="1"/>
          </a:p>
        </p:txBody>
      </p:sp>
      <p:sp>
        <p:nvSpPr>
          <p:cNvPr id="2336" name="Google Shape;2336;p137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Exploits Used</a:t>
            </a:r>
            <a:endParaRPr b="1"/>
          </a:p>
        </p:txBody>
      </p:sp>
      <p:sp>
        <p:nvSpPr>
          <p:cNvPr id="2337" name="Google Shape;2337;p13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Methods Used to </a:t>
            </a:r>
            <a:r>
              <a:rPr b="1" lang="en-US"/>
              <a:t>Avoiding Detect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43" name="Google Shape;2343;p138"/>
          <p:cNvSpPr txBox="1"/>
          <p:nvPr>
            <p:ph type="title"/>
          </p:nvPr>
        </p:nvSpPr>
        <p:spPr>
          <a:xfrm>
            <a:off x="-809125" y="1460375"/>
            <a:ext cx="16755600" cy="4164000"/>
          </a:xfrm>
          <a:prstGeom prst="rect">
            <a:avLst/>
          </a:prstGeom>
        </p:spPr>
        <p:txBody>
          <a:bodyPr anchorCtr="0" anchor="t" bIns="91375" lIns="182825" spcFirstLastPara="1" rIns="182825" wrap="square" tIns="91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200">
                <a:solidFill>
                  <a:srgbClr val="FF0000"/>
                </a:solidFill>
              </a:rPr>
              <a:t>Network Topology</a:t>
            </a:r>
            <a:endParaRPr sz="10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200">
                <a:solidFill>
                  <a:srgbClr val="FF0000"/>
                </a:solidFill>
              </a:rPr>
              <a:t>&amp; </a:t>
            </a:r>
            <a:endParaRPr sz="10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200">
                <a:solidFill>
                  <a:srgbClr val="FF0000"/>
                </a:solidFill>
              </a:rPr>
              <a:t>Critical Vulnerabilities</a:t>
            </a:r>
            <a:endParaRPr sz="10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139"/>
          <p:cNvSpPr txBox="1"/>
          <p:nvPr>
            <p:ph idx="3" type="subTitle"/>
          </p:nvPr>
        </p:nvSpPr>
        <p:spPr>
          <a:xfrm>
            <a:off x="18379025" y="1892850"/>
            <a:ext cx="6469500" cy="10126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 </a:t>
            </a:r>
            <a:r>
              <a:rPr lang="en-US" sz="2400">
                <a:solidFill>
                  <a:schemeClr val="dk1"/>
                </a:solidFill>
              </a:rPr>
              <a:t>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 </a:t>
            </a:r>
            <a:r>
              <a:rPr lang="en-US" sz="2400">
                <a:solidFill>
                  <a:schemeClr val="dk1"/>
                </a:solidFill>
              </a:rPr>
              <a:t>255.255.225.0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 </a:t>
            </a:r>
            <a:r>
              <a:rPr lang="en-US" sz="2400">
                <a:solidFill>
                  <a:schemeClr val="dk1"/>
                </a:solidFill>
              </a:rPr>
              <a:t>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</a:t>
            </a:r>
            <a:r>
              <a:rPr lang="en-US" sz="2400">
                <a:solidFill>
                  <a:schemeClr val="dk1"/>
                </a:solidFill>
              </a:rPr>
              <a:t>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</a:t>
            </a:r>
            <a:r>
              <a:rPr lang="en-US" sz="2400">
                <a:solidFill>
                  <a:schemeClr val="dk1"/>
                </a:solidFill>
              </a:rPr>
              <a:t>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Target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Windows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ML-REFVM-684427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139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50" name="Google Shape;2350;p13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1" name="Google Shape;2351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925" y="1892850"/>
            <a:ext cx="17860801" cy="112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1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</a:t>
            </a:r>
            <a:r>
              <a:rPr lang="en-US"/>
              <a:t>: Target 1</a:t>
            </a:r>
            <a:endParaRPr/>
          </a:p>
        </p:txBody>
      </p:sp>
      <p:sp>
        <p:nvSpPr>
          <p:cNvPr id="2357" name="Google Shape;2357;p1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8" name="Google Shape;2358;p14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59" name="Google Shape;2359;p140"/>
          <p:cNvGraphicFramePr/>
          <p:nvPr/>
        </p:nvGraphicFramePr>
        <p:xfrm>
          <a:off x="703363" y="413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{333D8C42-7AF0-451F-82FB-38201924A941}</a:tableStyleId>
              </a:tblPr>
              <a:tblGrid>
                <a:gridCol w="7681900"/>
                <a:gridCol w="7681900"/>
                <a:gridCol w="7681900"/>
              </a:tblGrid>
              <a:tr h="98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75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Michael’s password is michael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Was able to gain access to protected web pages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75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WordPress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 updated, made it easy to enumerate users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Was able to find the user Michael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52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Unsalted Passwords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Made it easy for John to rip then R.I.P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Made it easy to gather their passwords from common word lists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4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65" name="Google Shape;2365;p141"/>
          <p:cNvSpPr txBox="1"/>
          <p:nvPr>
            <p:ph type="title"/>
          </p:nvPr>
        </p:nvSpPr>
        <p:spPr>
          <a:xfrm>
            <a:off x="11347775" y="2942425"/>
            <a:ext cx="13423500" cy="1379700"/>
          </a:xfrm>
          <a:prstGeom prst="rect">
            <a:avLst/>
          </a:prstGeom>
        </p:spPr>
        <p:txBody>
          <a:bodyPr anchorCtr="0" anchor="t" bIns="91375" lIns="182825" spcFirstLastPara="1" rIns="182825" wrap="square" tIns="91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Exploits Used</a:t>
            </a:r>
            <a:r>
              <a:rPr lang="en-US" sz="7300">
                <a:latin typeface="Roboto"/>
                <a:ea typeface="Roboto"/>
                <a:cs typeface="Roboto"/>
                <a:sym typeface="Roboto"/>
              </a:rPr>
              <a:t> </a:t>
            </a:r>
            <a:endParaRPr sz="7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1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Weak Password</a:t>
            </a:r>
            <a:endParaRPr/>
          </a:p>
        </p:txBody>
      </p:sp>
      <p:sp>
        <p:nvSpPr>
          <p:cNvPr id="2371" name="Google Shape;2371;p1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2" name="Google Shape;2372;p14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Troubleshooting the password with common password malpractices.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michael:michael </a:t>
            </a:r>
            <a:r>
              <a:rPr b="1" lang="en-US" sz="4400">
                <a:solidFill>
                  <a:schemeClr val="dk1"/>
                </a:solidFill>
              </a:rPr>
              <a:t>(Very Weak!)</a:t>
            </a:r>
            <a:endParaRPr b="1"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This enables the attacker</a:t>
            </a:r>
            <a:r>
              <a:rPr lang="en-US" sz="4400">
                <a:solidFill>
                  <a:schemeClr val="dk1"/>
                </a:solidFill>
              </a:rPr>
              <a:t> to SSH into 192.168.1.110, giving access to </a:t>
            </a:r>
            <a:r>
              <a:rPr b="1" lang="en-US" sz="4400">
                <a:solidFill>
                  <a:schemeClr val="dk1"/>
                </a:solidFill>
              </a:rPr>
              <a:t>Target 1.</a:t>
            </a:r>
            <a:endParaRPr b="1" sz="4400">
              <a:solidFill>
                <a:schemeClr val="dk1"/>
              </a:solidFill>
            </a:endParaRPr>
          </a:p>
        </p:txBody>
      </p:sp>
      <p:pic>
        <p:nvPicPr>
          <p:cNvPr id="2373" name="Google Shape;2373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838" y="6199200"/>
            <a:ext cx="16823875" cy="59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1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/>
              <a:t>Vulnerable</a:t>
            </a:r>
            <a:r>
              <a:rPr lang="en-US"/>
              <a:t> WordPress</a:t>
            </a:r>
            <a:endParaRPr/>
          </a:p>
        </p:txBody>
      </p:sp>
      <p:sp>
        <p:nvSpPr>
          <p:cNvPr id="2379" name="Google Shape;2379;p1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0" name="Google Shape;2380;p143"/>
          <p:cNvSpPr txBox="1"/>
          <p:nvPr>
            <p:ph idx="3" type="body"/>
          </p:nvPr>
        </p:nvSpPr>
        <p:spPr>
          <a:xfrm>
            <a:off x="84425" y="2295400"/>
            <a:ext cx="102579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4953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</a:pPr>
            <a:r>
              <a:rPr lang="en-US" sz="4200">
                <a:solidFill>
                  <a:schemeClr val="dk1"/>
                </a:solidFill>
              </a:rPr>
              <a:t>With an outdated WordPress, attackers are able to enumerate all the users. </a:t>
            </a:r>
            <a:endParaRPr sz="42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 Cmd to enumerate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EFEFEF"/>
                </a:highlight>
              </a:rPr>
              <a:t>wpscan --url 192.168.1.110/wordpress -eu</a:t>
            </a:r>
            <a:r>
              <a:rPr lang="en-US" sz="4400">
                <a:solidFill>
                  <a:schemeClr val="dk1"/>
                </a:solidFill>
                <a:highlight>
                  <a:srgbClr val="EFEFEF"/>
                </a:highlight>
              </a:rPr>
              <a:t> </a:t>
            </a:r>
            <a:endParaRPr sz="44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After enumeration, attacker is able to locate the user Michael.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81" name="Google Shape;2381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8438" y="2295400"/>
            <a:ext cx="14035139" cy="98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1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Unsalted Passwords</a:t>
            </a:r>
            <a:endParaRPr/>
          </a:p>
        </p:txBody>
      </p:sp>
      <p:sp>
        <p:nvSpPr>
          <p:cNvPr id="2387" name="Google Shape;2387;p1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8" name="Google Shape;2388;p14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John the Ripper is able to crack unsalted passwords; using a common wordlist made it easy for John to find the password.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After John found the passwords we were able to gain access to Steven with the password </a:t>
            </a:r>
            <a:r>
              <a:rPr b="1" lang="en-US" sz="4400">
                <a:solidFill>
                  <a:schemeClr val="dk1"/>
                </a:solidFill>
              </a:rPr>
              <a:t>pink84</a:t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89" name="Google Shape;238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175" y="6913900"/>
            <a:ext cx="20084676" cy="34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0" name="Google Shape;2390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93850" y="7785900"/>
            <a:ext cx="5715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1" name="Google Shape;2391;p144"/>
          <p:cNvSpPr txBox="1"/>
          <p:nvPr/>
        </p:nvSpPr>
        <p:spPr>
          <a:xfrm>
            <a:off x="20440075" y="11839825"/>
            <a:ext cx="2009100" cy="5079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P</a:t>
            </a:r>
            <a:r>
              <a:rPr lang="en-US" sz="2100">
                <a:solidFill>
                  <a:schemeClr val="lt1"/>
                </a:solidFill>
              </a:rPr>
              <a:t>ASSWORDS</a:t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